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13"/>
  </p:notesMasterIdLst>
  <p:sldIdLst>
    <p:sldId id="256" r:id="rId2"/>
    <p:sldId id="257" r:id="rId3"/>
    <p:sldId id="258" r:id="rId4"/>
    <p:sldId id="261" r:id="rId5"/>
    <p:sldId id="262" r:id="rId6"/>
    <p:sldId id="263" r:id="rId7"/>
    <p:sldId id="272" r:id="rId8"/>
    <p:sldId id="264" r:id="rId9"/>
    <p:sldId id="267" r:id="rId10"/>
    <p:sldId id="265"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FB70E-7602-4D7D-85A9-AF4F8CE72AD5}" type="datetimeFigureOut">
              <a:rPr lang="en-IN" smtClean="0"/>
              <a:t>15-11-2022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7F275-00CC-414C-92D6-1D2E39C03FD0}" type="slidenum">
              <a:rPr lang="en-IN" smtClean="0"/>
              <a:t>‹#›</a:t>
            </a:fld>
            <a:endParaRPr lang="en-IN"/>
          </a:p>
        </p:txBody>
      </p:sp>
    </p:spTree>
    <p:extLst>
      <p:ext uri="{BB962C8B-B14F-4D97-AF65-F5344CB8AC3E}">
        <p14:creationId xmlns:p14="http://schemas.microsoft.com/office/powerpoint/2010/main" val="3414236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86C4764-2436-4BC0-B0D4-3425D10F1B05}" type="datetime1">
              <a:rPr lang="en-IN" smtClean="0"/>
              <a:t>15-11-2022</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1E8FBF11-BCC9-46C7-8EB4-1D00E660AA09}" type="slidenum">
              <a:rPr lang="en-IN" smtClean="0"/>
              <a:t>‹#›</a:t>
            </a:fld>
            <a:endParaRPr lang="en-IN"/>
          </a:p>
        </p:txBody>
      </p:sp>
    </p:spTree>
    <p:extLst>
      <p:ext uri="{BB962C8B-B14F-4D97-AF65-F5344CB8AC3E}">
        <p14:creationId xmlns:p14="http://schemas.microsoft.com/office/powerpoint/2010/main" val="134031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9FB6EA-C99D-4EBC-90EB-E062673947AF}" type="datetime1">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8FBF11-BCC9-46C7-8EB4-1D00E660AA09}" type="slidenum">
              <a:rPr lang="en-IN" smtClean="0"/>
              <a:t>‹#›</a:t>
            </a:fld>
            <a:endParaRPr lang="en-IN"/>
          </a:p>
        </p:txBody>
      </p:sp>
    </p:spTree>
    <p:extLst>
      <p:ext uri="{BB962C8B-B14F-4D97-AF65-F5344CB8AC3E}">
        <p14:creationId xmlns:p14="http://schemas.microsoft.com/office/powerpoint/2010/main" val="3941379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4B51CC8-2A31-4DFE-9C8C-9BD860F1C042}" type="datetime1">
              <a:rPr lang="en-IN" smtClean="0"/>
              <a:t>15-11-2022</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1E8FBF11-BCC9-46C7-8EB4-1D00E660AA09}" type="slidenum">
              <a:rPr lang="en-IN" smtClean="0"/>
              <a:t>‹#›</a:t>
            </a:fld>
            <a:endParaRPr lang="en-IN"/>
          </a:p>
        </p:txBody>
      </p:sp>
    </p:spTree>
    <p:extLst>
      <p:ext uri="{BB962C8B-B14F-4D97-AF65-F5344CB8AC3E}">
        <p14:creationId xmlns:p14="http://schemas.microsoft.com/office/powerpoint/2010/main" val="381556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6682A8-A2FC-4F45-BDC8-F932FB28305E}" type="datetime1">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1E8FBF11-BCC9-46C7-8EB4-1D00E660AA09}" type="slidenum">
              <a:rPr lang="en-IN" smtClean="0"/>
              <a:t>‹#›</a:t>
            </a:fld>
            <a:endParaRPr lang="en-IN"/>
          </a:p>
        </p:txBody>
      </p:sp>
    </p:spTree>
    <p:extLst>
      <p:ext uri="{BB962C8B-B14F-4D97-AF65-F5344CB8AC3E}">
        <p14:creationId xmlns:p14="http://schemas.microsoft.com/office/powerpoint/2010/main" val="650322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F9A4996-B399-4393-A1DA-588A0212A47D}" type="datetime1">
              <a:rPr lang="en-IN" smtClean="0"/>
              <a:t>15-11-2022</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E8FBF11-BCC9-46C7-8EB4-1D00E660AA09}" type="slidenum">
              <a:rPr lang="en-IN" smtClean="0"/>
              <a:t>‹#›</a:t>
            </a:fld>
            <a:endParaRPr lang="en-IN"/>
          </a:p>
        </p:txBody>
      </p:sp>
    </p:spTree>
    <p:extLst>
      <p:ext uri="{BB962C8B-B14F-4D97-AF65-F5344CB8AC3E}">
        <p14:creationId xmlns:p14="http://schemas.microsoft.com/office/powerpoint/2010/main" val="356529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6CB46C-20E6-47D5-AA74-558E62FD8148}" type="datetime1">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8FBF11-BCC9-46C7-8EB4-1D00E660AA09}" type="slidenum">
              <a:rPr lang="en-IN" smtClean="0"/>
              <a:t>‹#›</a:t>
            </a:fld>
            <a:endParaRPr lang="en-IN"/>
          </a:p>
        </p:txBody>
      </p:sp>
    </p:spTree>
    <p:extLst>
      <p:ext uri="{BB962C8B-B14F-4D97-AF65-F5344CB8AC3E}">
        <p14:creationId xmlns:p14="http://schemas.microsoft.com/office/powerpoint/2010/main" val="1182331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E58CA1-2160-4EA6-9E26-B526BDB5C498}" type="datetime1">
              <a:rPr lang="en-IN" smtClean="0"/>
              <a:t>15-11-2022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E8FBF11-BCC9-46C7-8EB4-1D00E660AA09}" type="slidenum">
              <a:rPr lang="en-IN" smtClean="0"/>
              <a:t>‹#›</a:t>
            </a:fld>
            <a:endParaRPr lang="en-IN"/>
          </a:p>
        </p:txBody>
      </p:sp>
    </p:spTree>
    <p:extLst>
      <p:ext uri="{BB962C8B-B14F-4D97-AF65-F5344CB8AC3E}">
        <p14:creationId xmlns:p14="http://schemas.microsoft.com/office/powerpoint/2010/main" val="505081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B36963-5221-4B5E-939F-EF82877E9CAB}" type="datetime1">
              <a:rPr lang="en-IN" smtClean="0"/>
              <a:t>15-11-2022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E8FBF11-BCC9-46C7-8EB4-1D00E660AA09}" type="slidenum">
              <a:rPr lang="en-IN" smtClean="0"/>
              <a:t>‹#›</a:t>
            </a:fld>
            <a:endParaRPr lang="en-IN"/>
          </a:p>
        </p:txBody>
      </p:sp>
    </p:spTree>
    <p:extLst>
      <p:ext uri="{BB962C8B-B14F-4D97-AF65-F5344CB8AC3E}">
        <p14:creationId xmlns:p14="http://schemas.microsoft.com/office/powerpoint/2010/main" val="3835332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E0759-D1D8-4FD7-ABD4-5BA9C2EAB213}" type="datetime1">
              <a:rPr lang="en-IN" smtClean="0"/>
              <a:t>15-11-2022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E8FBF11-BCC9-46C7-8EB4-1D00E660AA09}" type="slidenum">
              <a:rPr lang="en-IN" smtClean="0"/>
              <a:t>‹#›</a:t>
            </a:fld>
            <a:endParaRPr lang="en-IN"/>
          </a:p>
        </p:txBody>
      </p:sp>
    </p:spTree>
    <p:extLst>
      <p:ext uri="{BB962C8B-B14F-4D97-AF65-F5344CB8AC3E}">
        <p14:creationId xmlns:p14="http://schemas.microsoft.com/office/powerpoint/2010/main" val="2423393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5BBC739-CFDD-4E1C-9EC0-C8AB56C0FA85}" type="datetime1">
              <a:rPr lang="en-IN" smtClean="0"/>
              <a:t>15-11-2022</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1E8FBF11-BCC9-46C7-8EB4-1D00E660AA09}" type="slidenum">
              <a:rPr lang="en-IN" smtClean="0"/>
              <a:t>‹#›</a:t>
            </a:fld>
            <a:endParaRPr lang="en-IN"/>
          </a:p>
        </p:txBody>
      </p:sp>
    </p:spTree>
    <p:extLst>
      <p:ext uri="{BB962C8B-B14F-4D97-AF65-F5344CB8AC3E}">
        <p14:creationId xmlns:p14="http://schemas.microsoft.com/office/powerpoint/2010/main" val="426037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C91FB-1E02-4FD2-8C71-D1E6C090956D}" type="datetime1">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8FBF11-BCC9-46C7-8EB4-1D00E660AA09}" type="slidenum">
              <a:rPr lang="en-IN" smtClean="0"/>
              <a:t>‹#›</a:t>
            </a:fld>
            <a:endParaRPr lang="en-IN"/>
          </a:p>
        </p:txBody>
      </p:sp>
    </p:spTree>
    <p:extLst>
      <p:ext uri="{BB962C8B-B14F-4D97-AF65-F5344CB8AC3E}">
        <p14:creationId xmlns:p14="http://schemas.microsoft.com/office/powerpoint/2010/main" val="1244462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15CB44A-ABC8-4EF2-9E0F-5ABF10B6E07F}" type="datetime1">
              <a:rPr lang="en-IN" smtClean="0"/>
              <a:t>15-11-2022</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1E8FBF11-BCC9-46C7-8EB4-1D00E660AA09}"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6914895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CF68-76B4-FAE1-EC2D-DDE8637CF989}"/>
              </a:ext>
            </a:extLst>
          </p:cNvPr>
          <p:cNvSpPr>
            <a:spLocks noGrp="1"/>
          </p:cNvSpPr>
          <p:nvPr>
            <p:ph type="ctrTitle"/>
          </p:nvPr>
        </p:nvSpPr>
        <p:spPr>
          <a:xfrm>
            <a:off x="1524000" y="1122363"/>
            <a:ext cx="9144000" cy="1628503"/>
          </a:xfrm>
        </p:spPr>
        <p:txBody>
          <a:bodyPr/>
          <a:lstStyle/>
          <a:p>
            <a:r>
              <a:rPr lang="en-US" dirty="0"/>
              <a:t>Flight Delay Analysis</a:t>
            </a:r>
            <a:endParaRPr lang="en-IN" dirty="0"/>
          </a:p>
        </p:txBody>
      </p:sp>
      <p:sp>
        <p:nvSpPr>
          <p:cNvPr id="3" name="Subtitle 2">
            <a:extLst>
              <a:ext uri="{FF2B5EF4-FFF2-40B4-BE49-F238E27FC236}">
                <a16:creationId xmlns:a16="http://schemas.microsoft.com/office/drawing/2014/main" id="{74BA210A-6674-DA8F-50CE-E19610940666}"/>
              </a:ext>
            </a:extLst>
          </p:cNvPr>
          <p:cNvSpPr>
            <a:spLocks noGrp="1"/>
          </p:cNvSpPr>
          <p:nvPr>
            <p:ph type="subTitle" idx="1"/>
          </p:nvPr>
        </p:nvSpPr>
        <p:spPr>
          <a:xfrm>
            <a:off x="1524000" y="4107134"/>
            <a:ext cx="9144000" cy="1814693"/>
          </a:xfrm>
        </p:spPr>
        <p:txBody>
          <a:bodyPr>
            <a:normAutofit/>
          </a:bodyPr>
          <a:lstStyle/>
          <a:p>
            <a:r>
              <a:rPr lang="en-US" sz="2000" dirty="0"/>
              <a:t>Kashish Kothari (202118011)                                  Jainam Shah (202118014)</a:t>
            </a:r>
          </a:p>
          <a:p>
            <a:r>
              <a:rPr lang="en-US" sz="2000" dirty="0"/>
              <a:t>Dhvani Golani   (202118020)				            Prachi           (202118021)</a:t>
            </a:r>
          </a:p>
        </p:txBody>
      </p:sp>
      <p:sp>
        <p:nvSpPr>
          <p:cNvPr id="4" name="Slide Number Placeholder 3">
            <a:extLst>
              <a:ext uri="{FF2B5EF4-FFF2-40B4-BE49-F238E27FC236}">
                <a16:creationId xmlns:a16="http://schemas.microsoft.com/office/drawing/2014/main" id="{B6579102-1829-E2C3-9D15-4B2E99466609}"/>
              </a:ext>
            </a:extLst>
          </p:cNvPr>
          <p:cNvSpPr>
            <a:spLocks noGrp="1"/>
          </p:cNvSpPr>
          <p:nvPr>
            <p:ph type="sldNum" sz="quarter" idx="12"/>
          </p:nvPr>
        </p:nvSpPr>
        <p:spPr/>
        <p:txBody>
          <a:bodyPr/>
          <a:lstStyle/>
          <a:p>
            <a:fld id="{1E8FBF11-BCC9-46C7-8EB4-1D00E660AA09}" type="slidenum">
              <a:rPr lang="en-IN" smtClean="0"/>
              <a:t>1</a:t>
            </a:fld>
            <a:endParaRPr lang="en-IN"/>
          </a:p>
        </p:txBody>
      </p:sp>
      <p:pic>
        <p:nvPicPr>
          <p:cNvPr id="9" name="Picture 8">
            <a:extLst>
              <a:ext uri="{FF2B5EF4-FFF2-40B4-BE49-F238E27FC236}">
                <a16:creationId xmlns:a16="http://schemas.microsoft.com/office/drawing/2014/main" id="{39139BFF-3C6C-1574-EEE7-FBB5FFA3F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4011" y="1778585"/>
            <a:ext cx="1223240" cy="972281"/>
          </a:xfrm>
          <a:prstGeom prst="rect">
            <a:avLst/>
          </a:prstGeom>
        </p:spPr>
      </p:pic>
    </p:spTree>
    <p:extLst>
      <p:ext uri="{BB962C8B-B14F-4D97-AF65-F5344CB8AC3E}">
        <p14:creationId xmlns:p14="http://schemas.microsoft.com/office/powerpoint/2010/main" val="230605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D1811-D060-4C94-B8AE-3411ACC46F3B}"/>
              </a:ext>
            </a:extLst>
          </p:cNvPr>
          <p:cNvSpPr>
            <a:spLocks noGrp="1"/>
          </p:cNvSpPr>
          <p:nvPr>
            <p:ph type="sldNum" sz="quarter" idx="12"/>
          </p:nvPr>
        </p:nvSpPr>
        <p:spPr/>
        <p:txBody>
          <a:bodyPr/>
          <a:lstStyle/>
          <a:p>
            <a:fld id="{1E8FBF11-BCC9-46C7-8EB4-1D00E660AA09}" type="slidenum">
              <a:rPr lang="en-IN" smtClean="0"/>
              <a:t>10</a:t>
            </a:fld>
            <a:endParaRPr lang="en-IN"/>
          </a:p>
        </p:txBody>
      </p:sp>
      <p:sp>
        <p:nvSpPr>
          <p:cNvPr id="6" name="TextBox 5">
            <a:extLst>
              <a:ext uri="{FF2B5EF4-FFF2-40B4-BE49-F238E27FC236}">
                <a16:creationId xmlns:a16="http://schemas.microsoft.com/office/drawing/2014/main" id="{A9CD6701-AC00-6432-A25F-333B03828584}"/>
              </a:ext>
            </a:extLst>
          </p:cNvPr>
          <p:cNvSpPr txBox="1"/>
          <p:nvPr/>
        </p:nvSpPr>
        <p:spPr>
          <a:xfrm>
            <a:off x="909637" y="5657671"/>
            <a:ext cx="10372724" cy="1200329"/>
          </a:xfrm>
          <a:prstGeom prst="rect">
            <a:avLst/>
          </a:prstGeom>
          <a:noFill/>
        </p:spPr>
        <p:txBody>
          <a:bodyPr wrap="square" rtlCol="0">
            <a:spAutoFit/>
          </a:bodyPr>
          <a:lstStyle/>
          <a:p>
            <a:pPr algn="just"/>
            <a:r>
              <a:rPr lang="en-US" dirty="0"/>
              <a:t>Animations draw attention to shifting patterns in our data, make spikes and outliers obvious, and show us general trends over time. This animation depicts the air system delay for the top ten US states over a 12-month period for various airlines. The categories in this animation's stacked bar graph correspond to the US states. This animation shows the delays caused by the air system for each state and airline.</a:t>
            </a:r>
            <a:endParaRPr lang="en-IN" dirty="0"/>
          </a:p>
        </p:txBody>
      </p:sp>
      <p:pic>
        <p:nvPicPr>
          <p:cNvPr id="7" name="delay analysis animation dashboard 5">
            <a:hlinkClick r:id="" action="ppaction://media"/>
            <a:extLst>
              <a:ext uri="{FF2B5EF4-FFF2-40B4-BE49-F238E27FC236}">
                <a16:creationId xmlns:a16="http://schemas.microsoft.com/office/drawing/2014/main" id="{4C3464AA-C167-03D2-0F28-AD2EDCCB61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7697" y="69663"/>
            <a:ext cx="11496603" cy="5626108"/>
          </a:xfrm>
          <a:prstGeom prst="rect">
            <a:avLst/>
          </a:prstGeom>
        </p:spPr>
      </p:pic>
    </p:spTree>
    <p:extLst>
      <p:ext uri="{BB962C8B-B14F-4D97-AF65-F5344CB8AC3E}">
        <p14:creationId xmlns:p14="http://schemas.microsoft.com/office/powerpoint/2010/main" val="210770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D1811-D060-4C94-B8AE-3411ACC46F3B}"/>
              </a:ext>
            </a:extLst>
          </p:cNvPr>
          <p:cNvSpPr>
            <a:spLocks noGrp="1"/>
          </p:cNvSpPr>
          <p:nvPr>
            <p:ph type="sldNum" sz="quarter" idx="12"/>
          </p:nvPr>
        </p:nvSpPr>
        <p:spPr/>
        <p:txBody>
          <a:bodyPr/>
          <a:lstStyle/>
          <a:p>
            <a:fld id="{1E8FBF11-BCC9-46C7-8EB4-1D00E660AA09}" type="slidenum">
              <a:rPr lang="en-IN" smtClean="0"/>
              <a:t>11</a:t>
            </a:fld>
            <a:endParaRPr lang="en-IN"/>
          </a:p>
        </p:txBody>
      </p:sp>
      <p:pic>
        <p:nvPicPr>
          <p:cNvPr id="4" name="Picture 3">
            <a:extLst>
              <a:ext uri="{FF2B5EF4-FFF2-40B4-BE49-F238E27FC236}">
                <a16:creationId xmlns:a16="http://schemas.microsoft.com/office/drawing/2014/main" id="{7891C6C7-F85A-0DA3-C8E4-E51086A18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880912"/>
            <a:ext cx="5429250" cy="2920008"/>
          </a:xfrm>
          <a:prstGeom prst="rect">
            <a:avLst/>
          </a:prstGeom>
        </p:spPr>
      </p:pic>
      <p:pic>
        <p:nvPicPr>
          <p:cNvPr id="6" name="Picture 5">
            <a:extLst>
              <a:ext uri="{FF2B5EF4-FFF2-40B4-BE49-F238E27FC236}">
                <a16:creationId xmlns:a16="http://schemas.microsoft.com/office/drawing/2014/main" id="{93A2D9C4-4ACA-1BE2-8DA3-F66DCA7BD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50" y="880912"/>
            <a:ext cx="6038850" cy="2822229"/>
          </a:xfrm>
          <a:prstGeom prst="rect">
            <a:avLst/>
          </a:prstGeom>
        </p:spPr>
      </p:pic>
      <p:pic>
        <p:nvPicPr>
          <p:cNvPr id="8" name="Picture 7">
            <a:extLst>
              <a:ext uri="{FF2B5EF4-FFF2-40B4-BE49-F238E27FC236}">
                <a16:creationId xmlns:a16="http://schemas.microsoft.com/office/drawing/2014/main" id="{3C6F7D4D-059D-2636-8E5D-B4BB3F7B4BA9}"/>
              </a:ext>
            </a:extLst>
          </p:cNvPr>
          <p:cNvPicPr>
            <a:picLocks noChangeAspect="1"/>
          </p:cNvPicPr>
          <p:nvPr/>
        </p:nvPicPr>
        <p:blipFill rotWithShape="1">
          <a:blip r:embed="rId4">
            <a:extLst>
              <a:ext uri="{28A0092B-C50C-407E-A947-70E740481C1C}">
                <a14:useLocalDpi xmlns:a14="http://schemas.microsoft.com/office/drawing/2010/main" val="0"/>
              </a:ext>
            </a:extLst>
          </a:blip>
          <a:srcRect l="1323" t="7399" r="1112" b="5612"/>
          <a:stretch/>
        </p:blipFill>
        <p:spPr>
          <a:xfrm>
            <a:off x="171450" y="3898699"/>
            <a:ext cx="5429250" cy="2749751"/>
          </a:xfrm>
          <a:prstGeom prst="rect">
            <a:avLst/>
          </a:prstGeom>
        </p:spPr>
      </p:pic>
      <p:sp>
        <p:nvSpPr>
          <p:cNvPr id="9" name="TextBox 8">
            <a:extLst>
              <a:ext uri="{FF2B5EF4-FFF2-40B4-BE49-F238E27FC236}">
                <a16:creationId xmlns:a16="http://schemas.microsoft.com/office/drawing/2014/main" id="{099DB60C-FB7A-40E4-79B4-FCB3569ED5D7}"/>
              </a:ext>
            </a:extLst>
          </p:cNvPr>
          <p:cNvSpPr txBox="1"/>
          <p:nvPr/>
        </p:nvSpPr>
        <p:spPr>
          <a:xfrm>
            <a:off x="371475" y="39335"/>
            <a:ext cx="2876550" cy="461665"/>
          </a:xfrm>
          <a:prstGeom prst="rect">
            <a:avLst/>
          </a:prstGeom>
          <a:noFill/>
        </p:spPr>
        <p:txBody>
          <a:bodyPr wrap="square" rtlCol="0">
            <a:spAutoFit/>
          </a:bodyPr>
          <a:lstStyle/>
          <a:p>
            <a:r>
              <a:rPr lang="en-IN" sz="2400" dirty="0"/>
              <a:t>Dashboards :</a:t>
            </a:r>
          </a:p>
        </p:txBody>
      </p:sp>
      <p:pic>
        <p:nvPicPr>
          <p:cNvPr id="11" name="Picture 10">
            <a:extLst>
              <a:ext uri="{FF2B5EF4-FFF2-40B4-BE49-F238E27FC236}">
                <a16:creationId xmlns:a16="http://schemas.microsoft.com/office/drawing/2014/main" id="{135BFE76-52E1-BCD8-61E7-974D556129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6901" y="3826367"/>
            <a:ext cx="6172200" cy="2822083"/>
          </a:xfrm>
          <a:prstGeom prst="rect">
            <a:avLst/>
          </a:prstGeom>
        </p:spPr>
      </p:pic>
    </p:spTree>
    <p:extLst>
      <p:ext uri="{BB962C8B-B14F-4D97-AF65-F5344CB8AC3E}">
        <p14:creationId xmlns:p14="http://schemas.microsoft.com/office/powerpoint/2010/main" val="213874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C428-4A1A-4274-07EB-D88069747833}"/>
              </a:ext>
            </a:extLst>
          </p:cNvPr>
          <p:cNvSpPr>
            <a:spLocks noGrp="1"/>
          </p:cNvSpPr>
          <p:nvPr>
            <p:ph type="title"/>
          </p:nvPr>
        </p:nvSpPr>
        <p:spPr/>
        <p:txBody>
          <a:bodyPr/>
          <a:lstStyle/>
          <a:p>
            <a:r>
              <a:rPr lang="en-US" dirty="0"/>
              <a:t>Aim of the Project:</a:t>
            </a:r>
            <a:endParaRPr lang="en-IN" dirty="0"/>
          </a:p>
        </p:txBody>
      </p:sp>
      <p:sp>
        <p:nvSpPr>
          <p:cNvPr id="3" name="Content Placeholder 2">
            <a:extLst>
              <a:ext uri="{FF2B5EF4-FFF2-40B4-BE49-F238E27FC236}">
                <a16:creationId xmlns:a16="http://schemas.microsoft.com/office/drawing/2014/main" id="{635B6BAB-7868-726A-2883-D2C78260CEB8}"/>
              </a:ext>
            </a:extLst>
          </p:cNvPr>
          <p:cNvSpPr>
            <a:spLocks noGrp="1"/>
          </p:cNvSpPr>
          <p:nvPr>
            <p:ph idx="1"/>
          </p:nvPr>
        </p:nvSpPr>
        <p:spPr>
          <a:xfrm>
            <a:off x="838200" y="2136048"/>
            <a:ext cx="10515600" cy="4293327"/>
          </a:xfrm>
        </p:spPr>
        <p:txBody>
          <a:bodyPr>
            <a:normAutofit/>
          </a:bodyPr>
          <a:lstStyle/>
          <a:p>
            <a:r>
              <a:rPr lang="en-US" sz="2600" dirty="0"/>
              <a:t>Every year, a ton of flights get postponed which includes some expense both for the airline and the traveler in various ways. There could be a few reasons which are unavoidable, for example, weather patterns, air traffic or any unexpected occasion; however likewise there could be a few reasons which can be managed by working on the cycle.</a:t>
            </a:r>
          </a:p>
          <a:p>
            <a:r>
              <a:rPr lang="en-US" sz="2600" dirty="0"/>
              <a:t>In this project, we aim to analyze and visualize the data which contains flight details and find out the reason behind their delay and cancellation.</a:t>
            </a:r>
          </a:p>
          <a:p>
            <a:r>
              <a:rPr lang="en-US" sz="2600" dirty="0"/>
              <a:t>Our vision is to study the reason behind these delays and cancellation in order to make the flight experience pleasant.</a:t>
            </a:r>
            <a:endParaRPr lang="en-IN" sz="2600" dirty="0"/>
          </a:p>
        </p:txBody>
      </p:sp>
      <p:sp>
        <p:nvSpPr>
          <p:cNvPr id="4" name="Slide Number Placeholder 3">
            <a:extLst>
              <a:ext uri="{FF2B5EF4-FFF2-40B4-BE49-F238E27FC236}">
                <a16:creationId xmlns:a16="http://schemas.microsoft.com/office/drawing/2014/main" id="{060D3E08-CBC3-11C1-35D5-DAD35CCEF172}"/>
              </a:ext>
            </a:extLst>
          </p:cNvPr>
          <p:cNvSpPr>
            <a:spLocks noGrp="1"/>
          </p:cNvSpPr>
          <p:nvPr>
            <p:ph type="sldNum" sz="quarter" idx="12"/>
          </p:nvPr>
        </p:nvSpPr>
        <p:spPr/>
        <p:txBody>
          <a:bodyPr/>
          <a:lstStyle/>
          <a:p>
            <a:fld id="{1E8FBF11-BCC9-46C7-8EB4-1D00E660AA09}" type="slidenum">
              <a:rPr lang="en-IN" smtClean="0"/>
              <a:t>2</a:t>
            </a:fld>
            <a:endParaRPr lang="en-IN"/>
          </a:p>
        </p:txBody>
      </p:sp>
    </p:spTree>
    <p:extLst>
      <p:ext uri="{BB962C8B-B14F-4D97-AF65-F5344CB8AC3E}">
        <p14:creationId xmlns:p14="http://schemas.microsoft.com/office/powerpoint/2010/main" val="245614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08B0-945A-5E13-CFDF-8E6F6E024112}"/>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08D69B5-3258-91E2-D3D1-CE162835395F}"/>
              </a:ext>
            </a:extLst>
          </p:cNvPr>
          <p:cNvSpPr>
            <a:spLocks noGrp="1"/>
          </p:cNvSpPr>
          <p:nvPr>
            <p:ph idx="1"/>
          </p:nvPr>
        </p:nvSpPr>
        <p:spPr>
          <a:xfrm>
            <a:off x="581192" y="1854927"/>
            <a:ext cx="11029615" cy="714102"/>
          </a:xfrm>
        </p:spPr>
        <p:txBody>
          <a:bodyPr>
            <a:normAutofit fontScale="92500" lnSpcReduction="10000"/>
          </a:bodyPr>
          <a:lstStyle/>
          <a:p>
            <a:r>
              <a:rPr lang="en-US" dirty="0"/>
              <a:t>The flight dataset we have worked on revolves around the United States for the year 2015.</a:t>
            </a:r>
          </a:p>
          <a:p>
            <a:r>
              <a:rPr lang="en-US" dirty="0"/>
              <a:t>It consists of 2,74,964 items and 65 attributes.  	</a:t>
            </a:r>
            <a:endParaRPr lang="en-IN" dirty="0"/>
          </a:p>
        </p:txBody>
      </p:sp>
      <p:sp>
        <p:nvSpPr>
          <p:cNvPr id="4" name="Slide Number Placeholder 3">
            <a:extLst>
              <a:ext uri="{FF2B5EF4-FFF2-40B4-BE49-F238E27FC236}">
                <a16:creationId xmlns:a16="http://schemas.microsoft.com/office/drawing/2014/main" id="{A426D05D-F8E5-5E24-5FEA-21283D04E629}"/>
              </a:ext>
            </a:extLst>
          </p:cNvPr>
          <p:cNvSpPr>
            <a:spLocks noGrp="1"/>
          </p:cNvSpPr>
          <p:nvPr>
            <p:ph type="sldNum" sz="quarter" idx="12"/>
          </p:nvPr>
        </p:nvSpPr>
        <p:spPr/>
        <p:txBody>
          <a:bodyPr/>
          <a:lstStyle/>
          <a:p>
            <a:fld id="{1E8FBF11-BCC9-46C7-8EB4-1D00E660AA09}" type="slidenum">
              <a:rPr lang="en-IN" smtClean="0"/>
              <a:t>3</a:t>
            </a:fld>
            <a:endParaRPr lang="en-IN"/>
          </a:p>
        </p:txBody>
      </p:sp>
      <p:graphicFrame>
        <p:nvGraphicFramePr>
          <p:cNvPr id="5" name="Table 5">
            <a:extLst>
              <a:ext uri="{FF2B5EF4-FFF2-40B4-BE49-F238E27FC236}">
                <a16:creationId xmlns:a16="http://schemas.microsoft.com/office/drawing/2014/main" id="{63EEC090-C094-BB1B-C98F-AE25F69F2B97}"/>
              </a:ext>
            </a:extLst>
          </p:cNvPr>
          <p:cNvGraphicFramePr>
            <a:graphicFrameLocks noGrp="1"/>
          </p:cNvGraphicFramePr>
          <p:nvPr>
            <p:extLst>
              <p:ext uri="{D42A27DB-BD31-4B8C-83A1-F6EECF244321}">
                <p14:modId xmlns:p14="http://schemas.microsoft.com/office/powerpoint/2010/main" val="2244494037"/>
              </p:ext>
            </p:extLst>
          </p:nvPr>
        </p:nvGraphicFramePr>
        <p:xfrm>
          <a:off x="679268" y="2708000"/>
          <a:ext cx="5416731" cy="4029628"/>
        </p:xfrm>
        <a:graphic>
          <a:graphicData uri="http://schemas.openxmlformats.org/drawingml/2006/table">
            <a:tbl>
              <a:tblPr firstRow="1" bandRow="1">
                <a:tableStyleId>{5C22544A-7EE6-4342-B048-85BDC9FD1C3A}</a:tableStyleId>
              </a:tblPr>
              <a:tblGrid>
                <a:gridCol w="1303885">
                  <a:extLst>
                    <a:ext uri="{9D8B030D-6E8A-4147-A177-3AD203B41FA5}">
                      <a16:colId xmlns:a16="http://schemas.microsoft.com/office/drawing/2014/main" val="2371000596"/>
                    </a:ext>
                  </a:extLst>
                </a:gridCol>
                <a:gridCol w="4112846">
                  <a:extLst>
                    <a:ext uri="{9D8B030D-6E8A-4147-A177-3AD203B41FA5}">
                      <a16:colId xmlns:a16="http://schemas.microsoft.com/office/drawing/2014/main" val="3357854627"/>
                    </a:ext>
                  </a:extLst>
                </a:gridCol>
              </a:tblGrid>
              <a:tr h="475574">
                <a:tc>
                  <a:txBody>
                    <a:bodyPr/>
                    <a:lstStyle/>
                    <a:p>
                      <a:r>
                        <a:rPr lang="en-IN" sz="1600" dirty="0"/>
                        <a:t>Attributes</a:t>
                      </a:r>
                    </a:p>
                  </a:txBody>
                  <a:tcPr/>
                </a:tc>
                <a:tc>
                  <a:txBody>
                    <a:bodyPr/>
                    <a:lstStyle/>
                    <a:p>
                      <a:r>
                        <a:rPr lang="en-IN" sz="1600" dirty="0"/>
                        <a:t>Description</a:t>
                      </a:r>
                    </a:p>
                  </a:txBody>
                  <a:tcPr/>
                </a:tc>
                <a:extLst>
                  <a:ext uri="{0D108BD9-81ED-4DB2-BD59-A6C34878D82A}">
                    <a16:rowId xmlns:a16="http://schemas.microsoft.com/office/drawing/2014/main" val="1844616052"/>
                  </a:ext>
                </a:extLst>
              </a:tr>
              <a:tr h="271757">
                <a:tc>
                  <a:txBody>
                    <a:bodyPr/>
                    <a:lstStyle/>
                    <a:p>
                      <a:r>
                        <a:rPr lang="en-US" sz="1600" dirty="0"/>
                        <a:t>Route</a:t>
                      </a:r>
                      <a:endParaRPr lang="en-IN" sz="1600" dirty="0"/>
                    </a:p>
                  </a:txBody>
                  <a:tcPr/>
                </a:tc>
                <a:tc>
                  <a:txBody>
                    <a:bodyPr/>
                    <a:lstStyle/>
                    <a:p>
                      <a:r>
                        <a:rPr lang="en-US" sz="1600" dirty="0"/>
                        <a:t>The route of the flight</a:t>
                      </a:r>
                      <a:endParaRPr lang="en-IN" sz="1600" dirty="0"/>
                    </a:p>
                  </a:txBody>
                  <a:tcPr/>
                </a:tc>
                <a:extLst>
                  <a:ext uri="{0D108BD9-81ED-4DB2-BD59-A6C34878D82A}">
                    <a16:rowId xmlns:a16="http://schemas.microsoft.com/office/drawing/2014/main" val="3951368795"/>
                  </a:ext>
                </a:extLst>
              </a:tr>
              <a:tr h="271757">
                <a:tc>
                  <a:txBody>
                    <a:bodyPr/>
                    <a:lstStyle/>
                    <a:p>
                      <a:r>
                        <a:rPr lang="en-US" sz="1600" dirty="0"/>
                        <a:t>Airtime</a:t>
                      </a:r>
                      <a:endParaRPr lang="en-IN" sz="1600" dirty="0"/>
                    </a:p>
                  </a:txBody>
                  <a:tcPr/>
                </a:tc>
                <a:tc>
                  <a:txBody>
                    <a:bodyPr/>
                    <a:lstStyle/>
                    <a:p>
                      <a:r>
                        <a:rPr lang="en-US" sz="1600" dirty="0"/>
                        <a:t>Time in which the flight was in the air</a:t>
                      </a:r>
                      <a:endParaRPr lang="en-IN" sz="1600" dirty="0"/>
                    </a:p>
                  </a:txBody>
                  <a:tcPr/>
                </a:tc>
                <a:extLst>
                  <a:ext uri="{0D108BD9-81ED-4DB2-BD59-A6C34878D82A}">
                    <a16:rowId xmlns:a16="http://schemas.microsoft.com/office/drawing/2014/main" val="3421366418"/>
                  </a:ext>
                </a:extLst>
              </a:tr>
              <a:tr h="475574">
                <a:tc>
                  <a:txBody>
                    <a:bodyPr/>
                    <a:lstStyle/>
                    <a:p>
                      <a:r>
                        <a:rPr lang="en-US" sz="1600" dirty="0"/>
                        <a:t>Airline</a:t>
                      </a:r>
                      <a:endParaRPr lang="en-IN" sz="1600" dirty="0"/>
                    </a:p>
                  </a:txBody>
                  <a:tcPr/>
                </a:tc>
                <a:tc>
                  <a:txBody>
                    <a:bodyPr/>
                    <a:lstStyle/>
                    <a:p>
                      <a:r>
                        <a:rPr lang="en-US" sz="1600" dirty="0"/>
                        <a:t>Company that provide air transport service</a:t>
                      </a:r>
                      <a:endParaRPr lang="en-IN" sz="1600" dirty="0"/>
                    </a:p>
                  </a:txBody>
                  <a:tcPr/>
                </a:tc>
                <a:extLst>
                  <a:ext uri="{0D108BD9-81ED-4DB2-BD59-A6C34878D82A}">
                    <a16:rowId xmlns:a16="http://schemas.microsoft.com/office/drawing/2014/main" val="656629305"/>
                  </a:ext>
                </a:extLst>
              </a:tr>
              <a:tr h="475574">
                <a:tc>
                  <a:txBody>
                    <a:bodyPr/>
                    <a:lstStyle/>
                    <a:p>
                      <a:r>
                        <a:rPr lang="en-US" sz="1600" dirty="0"/>
                        <a:t>Weather delay</a:t>
                      </a:r>
                      <a:endParaRPr lang="en-IN" sz="1600" dirty="0"/>
                    </a:p>
                  </a:txBody>
                  <a:tcPr/>
                </a:tc>
                <a:tc>
                  <a:txBody>
                    <a:bodyPr/>
                    <a:lstStyle/>
                    <a:p>
                      <a:r>
                        <a:rPr lang="en-US" sz="1600" dirty="0"/>
                        <a:t>Delay due to weather conditions</a:t>
                      </a:r>
                      <a:endParaRPr lang="en-IN" sz="1600" dirty="0"/>
                    </a:p>
                  </a:txBody>
                  <a:tcPr/>
                </a:tc>
                <a:extLst>
                  <a:ext uri="{0D108BD9-81ED-4DB2-BD59-A6C34878D82A}">
                    <a16:rowId xmlns:a16="http://schemas.microsoft.com/office/drawing/2014/main" val="2629004957"/>
                  </a:ext>
                </a:extLst>
              </a:tr>
              <a:tr h="271757">
                <a:tc>
                  <a:txBody>
                    <a:bodyPr/>
                    <a:lstStyle/>
                    <a:p>
                      <a:r>
                        <a:rPr lang="en-US" sz="1600" dirty="0"/>
                        <a:t>Country</a:t>
                      </a:r>
                      <a:endParaRPr lang="en-IN" sz="1600" dirty="0"/>
                    </a:p>
                  </a:txBody>
                  <a:tcPr/>
                </a:tc>
                <a:tc>
                  <a:txBody>
                    <a:bodyPr/>
                    <a:lstStyle/>
                    <a:p>
                      <a:r>
                        <a:rPr lang="en-US" sz="1600" dirty="0"/>
                        <a:t>Name of country (U.S) </a:t>
                      </a:r>
                      <a:endParaRPr lang="en-IN" sz="1600" dirty="0"/>
                    </a:p>
                  </a:txBody>
                  <a:tcPr/>
                </a:tc>
                <a:extLst>
                  <a:ext uri="{0D108BD9-81ED-4DB2-BD59-A6C34878D82A}">
                    <a16:rowId xmlns:a16="http://schemas.microsoft.com/office/drawing/2014/main" val="443241220"/>
                  </a:ext>
                </a:extLst>
              </a:tr>
              <a:tr h="271757">
                <a:tc>
                  <a:txBody>
                    <a:bodyPr/>
                    <a:lstStyle/>
                    <a:p>
                      <a:r>
                        <a:rPr lang="en-US" sz="1600" dirty="0"/>
                        <a:t>State</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Name of State</a:t>
                      </a:r>
                    </a:p>
                  </a:txBody>
                  <a:tcPr/>
                </a:tc>
                <a:extLst>
                  <a:ext uri="{0D108BD9-81ED-4DB2-BD59-A6C34878D82A}">
                    <a16:rowId xmlns:a16="http://schemas.microsoft.com/office/drawing/2014/main" val="2807590030"/>
                  </a:ext>
                </a:extLst>
              </a:tr>
              <a:tr h="475574">
                <a:tc>
                  <a:txBody>
                    <a:bodyPr/>
                    <a:lstStyle/>
                    <a:p>
                      <a:r>
                        <a:rPr lang="en-US" sz="1600" dirty="0"/>
                        <a:t>Longitude</a:t>
                      </a:r>
                      <a:endParaRPr lang="en-IN" sz="1600" dirty="0"/>
                    </a:p>
                  </a:txBody>
                  <a:tcPr/>
                </a:tc>
                <a:tc>
                  <a:txBody>
                    <a:bodyPr/>
                    <a:lstStyle/>
                    <a:p>
                      <a:r>
                        <a:rPr lang="en-US" sz="1600" dirty="0"/>
                        <a:t>Measures distance east or west of the prime meridian</a:t>
                      </a:r>
                      <a:endParaRPr lang="en-IN" sz="1600" dirty="0"/>
                    </a:p>
                  </a:txBody>
                  <a:tcPr/>
                </a:tc>
                <a:extLst>
                  <a:ext uri="{0D108BD9-81ED-4DB2-BD59-A6C34878D82A}">
                    <a16:rowId xmlns:a16="http://schemas.microsoft.com/office/drawing/2014/main" val="1818154986"/>
                  </a:ext>
                </a:extLst>
              </a:tr>
              <a:tr h="475574">
                <a:tc>
                  <a:txBody>
                    <a:bodyPr/>
                    <a:lstStyle/>
                    <a:p>
                      <a:r>
                        <a:rPr lang="en-US" sz="1600" dirty="0"/>
                        <a:t>Latitude</a:t>
                      </a:r>
                      <a:endParaRPr lang="en-IN" sz="1600" dirty="0"/>
                    </a:p>
                  </a:txBody>
                  <a:tcPr/>
                </a:tc>
                <a:tc>
                  <a:txBody>
                    <a:bodyPr/>
                    <a:lstStyle/>
                    <a:p>
                      <a:r>
                        <a:rPr lang="en-US" sz="1600" dirty="0"/>
                        <a:t>Measurement of distance north or south of the Equator</a:t>
                      </a:r>
                      <a:endParaRPr lang="en-IN" sz="1600" dirty="0"/>
                    </a:p>
                  </a:txBody>
                  <a:tcPr/>
                </a:tc>
                <a:extLst>
                  <a:ext uri="{0D108BD9-81ED-4DB2-BD59-A6C34878D82A}">
                    <a16:rowId xmlns:a16="http://schemas.microsoft.com/office/drawing/2014/main" val="1075454725"/>
                  </a:ext>
                </a:extLst>
              </a:tr>
            </a:tbl>
          </a:graphicData>
        </a:graphic>
      </p:graphicFrame>
      <p:graphicFrame>
        <p:nvGraphicFramePr>
          <p:cNvPr id="6" name="Table 5">
            <a:extLst>
              <a:ext uri="{FF2B5EF4-FFF2-40B4-BE49-F238E27FC236}">
                <a16:creationId xmlns:a16="http://schemas.microsoft.com/office/drawing/2014/main" id="{ABED7958-6E95-3CC6-1FA8-9406B378DCC6}"/>
              </a:ext>
            </a:extLst>
          </p:cNvPr>
          <p:cNvGraphicFramePr>
            <a:graphicFrameLocks noGrp="1"/>
          </p:cNvGraphicFramePr>
          <p:nvPr>
            <p:extLst>
              <p:ext uri="{D42A27DB-BD31-4B8C-83A1-F6EECF244321}">
                <p14:modId xmlns:p14="http://schemas.microsoft.com/office/powerpoint/2010/main" val="2822246500"/>
              </p:ext>
            </p:extLst>
          </p:nvPr>
        </p:nvGraphicFramePr>
        <p:xfrm>
          <a:off x="6441895" y="2708000"/>
          <a:ext cx="5168912" cy="3657600"/>
        </p:xfrm>
        <a:graphic>
          <a:graphicData uri="http://schemas.openxmlformats.org/drawingml/2006/table">
            <a:tbl>
              <a:tblPr firstRow="1" bandRow="1">
                <a:tableStyleId>{5C22544A-7EE6-4342-B048-85BDC9FD1C3A}</a:tableStyleId>
              </a:tblPr>
              <a:tblGrid>
                <a:gridCol w="1360985">
                  <a:extLst>
                    <a:ext uri="{9D8B030D-6E8A-4147-A177-3AD203B41FA5}">
                      <a16:colId xmlns:a16="http://schemas.microsoft.com/office/drawing/2014/main" val="2215555057"/>
                    </a:ext>
                  </a:extLst>
                </a:gridCol>
                <a:gridCol w="3807927">
                  <a:extLst>
                    <a:ext uri="{9D8B030D-6E8A-4147-A177-3AD203B41FA5}">
                      <a16:colId xmlns:a16="http://schemas.microsoft.com/office/drawing/2014/main" val="3885872968"/>
                    </a:ext>
                  </a:extLst>
                </a:gridCol>
              </a:tblGrid>
              <a:tr h="620878">
                <a:tc>
                  <a:txBody>
                    <a:bodyPr/>
                    <a:lstStyle/>
                    <a:p>
                      <a:r>
                        <a:rPr lang="en-IN" dirty="0"/>
                        <a:t>Calculated Field</a:t>
                      </a:r>
                    </a:p>
                  </a:txBody>
                  <a:tcPr/>
                </a:tc>
                <a:tc>
                  <a:txBody>
                    <a:bodyPr/>
                    <a:lstStyle/>
                    <a:p>
                      <a:r>
                        <a:rPr lang="en-IN" dirty="0"/>
                        <a:t>Description</a:t>
                      </a:r>
                    </a:p>
                  </a:txBody>
                  <a:tcPr/>
                </a:tc>
                <a:extLst>
                  <a:ext uri="{0D108BD9-81ED-4DB2-BD59-A6C34878D82A}">
                    <a16:rowId xmlns:a16="http://schemas.microsoft.com/office/drawing/2014/main" val="3391159697"/>
                  </a:ext>
                </a:extLst>
              </a:tr>
              <a:tr h="882987">
                <a:tc>
                  <a:txBody>
                    <a:bodyPr/>
                    <a:lstStyle/>
                    <a:p>
                      <a:r>
                        <a:rPr lang="en-IN" dirty="0"/>
                        <a:t>originalairportpoint</a:t>
                      </a:r>
                    </a:p>
                  </a:txBody>
                  <a:tcPr/>
                </a:tc>
                <a:tc>
                  <a:txBody>
                    <a:bodyPr/>
                    <a:lstStyle/>
                    <a:p>
                      <a:r>
                        <a:rPr lang="en-US" dirty="0"/>
                        <a:t>Using the make point function we are finding the original point from where the flight starts.</a:t>
                      </a:r>
                      <a:endParaRPr lang="en-IN" dirty="0"/>
                    </a:p>
                  </a:txBody>
                  <a:tcPr/>
                </a:tc>
                <a:extLst>
                  <a:ext uri="{0D108BD9-81ED-4DB2-BD59-A6C34878D82A}">
                    <a16:rowId xmlns:a16="http://schemas.microsoft.com/office/drawing/2014/main" val="3677069403"/>
                  </a:ext>
                </a:extLst>
              </a:tr>
              <a:tr h="886968">
                <a:tc>
                  <a:txBody>
                    <a:bodyPr/>
                    <a:lstStyle/>
                    <a:p>
                      <a:r>
                        <a:rPr lang="en-IN" dirty="0"/>
                        <a:t>makerouteline</a:t>
                      </a:r>
                    </a:p>
                  </a:txBody>
                  <a:tcPr/>
                </a:tc>
                <a:tc>
                  <a:txBody>
                    <a:bodyPr/>
                    <a:lstStyle/>
                    <a:p>
                      <a:r>
                        <a:rPr lang="en-US" dirty="0"/>
                        <a:t>Using the makeline function we are creating the route between original airport point and destination airport point. </a:t>
                      </a:r>
                      <a:endParaRPr lang="en-IN" dirty="0"/>
                    </a:p>
                  </a:txBody>
                  <a:tcPr/>
                </a:tc>
                <a:extLst>
                  <a:ext uri="{0D108BD9-81ED-4DB2-BD59-A6C34878D82A}">
                    <a16:rowId xmlns:a16="http://schemas.microsoft.com/office/drawing/2014/main" val="1251475056"/>
                  </a:ext>
                </a:extLst>
              </a:tr>
              <a:tr h="670503">
                <a:tc>
                  <a:txBody>
                    <a:bodyPr/>
                    <a:lstStyle/>
                    <a:p>
                      <a:r>
                        <a:rPr lang="en-IN" dirty="0"/>
                        <a:t>destisnationairportpoint</a:t>
                      </a:r>
                    </a:p>
                  </a:txBody>
                  <a:tcPr/>
                </a:tc>
                <a:tc>
                  <a:txBody>
                    <a:bodyPr/>
                    <a:lstStyle/>
                    <a:p>
                      <a:r>
                        <a:rPr lang="en-US" dirty="0"/>
                        <a:t>Using the makepoint function we are finding the original point where the flight lands.</a:t>
                      </a:r>
                      <a:endParaRPr lang="en-IN" dirty="0"/>
                    </a:p>
                  </a:txBody>
                  <a:tcPr/>
                </a:tc>
                <a:extLst>
                  <a:ext uri="{0D108BD9-81ED-4DB2-BD59-A6C34878D82A}">
                    <a16:rowId xmlns:a16="http://schemas.microsoft.com/office/drawing/2014/main" val="3809804079"/>
                  </a:ext>
                </a:extLst>
              </a:tr>
            </a:tbl>
          </a:graphicData>
        </a:graphic>
      </p:graphicFrame>
    </p:spTree>
    <p:extLst>
      <p:ext uri="{BB962C8B-B14F-4D97-AF65-F5344CB8AC3E}">
        <p14:creationId xmlns:p14="http://schemas.microsoft.com/office/powerpoint/2010/main" val="144111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4678C2-0496-93C9-1E2D-213A6EAC9DF1}"/>
              </a:ext>
            </a:extLst>
          </p:cNvPr>
          <p:cNvSpPr>
            <a:spLocks noGrp="1"/>
          </p:cNvSpPr>
          <p:nvPr>
            <p:ph type="sldNum" sz="quarter" idx="12"/>
          </p:nvPr>
        </p:nvSpPr>
        <p:spPr/>
        <p:txBody>
          <a:bodyPr/>
          <a:lstStyle/>
          <a:p>
            <a:fld id="{1E8FBF11-BCC9-46C7-8EB4-1D00E660AA09}" type="slidenum">
              <a:rPr lang="en-IN" smtClean="0"/>
              <a:t>4</a:t>
            </a:fld>
            <a:endParaRPr lang="en-IN"/>
          </a:p>
        </p:txBody>
      </p:sp>
      <p:pic>
        <p:nvPicPr>
          <p:cNvPr id="4" name="Picture 3">
            <a:extLst>
              <a:ext uri="{FF2B5EF4-FFF2-40B4-BE49-F238E27FC236}">
                <a16:creationId xmlns:a16="http://schemas.microsoft.com/office/drawing/2014/main" id="{E4B975A3-8CC0-46CF-7C86-4E26A9664596}"/>
              </a:ext>
            </a:extLst>
          </p:cNvPr>
          <p:cNvPicPr>
            <a:picLocks noChangeAspect="1"/>
          </p:cNvPicPr>
          <p:nvPr/>
        </p:nvPicPr>
        <p:blipFill rotWithShape="1">
          <a:blip r:embed="rId2">
            <a:extLst>
              <a:ext uri="{28A0092B-C50C-407E-A947-70E740481C1C}">
                <a14:useLocalDpi xmlns:a14="http://schemas.microsoft.com/office/drawing/2010/main" val="0"/>
              </a:ext>
            </a:extLst>
          </a:blip>
          <a:srcRect t="8704"/>
          <a:stretch/>
        </p:blipFill>
        <p:spPr>
          <a:xfrm>
            <a:off x="0" y="466725"/>
            <a:ext cx="12192000" cy="4495800"/>
          </a:xfrm>
          <a:prstGeom prst="rect">
            <a:avLst/>
          </a:prstGeom>
        </p:spPr>
      </p:pic>
      <p:sp>
        <p:nvSpPr>
          <p:cNvPr id="5" name="TextBox 4">
            <a:extLst>
              <a:ext uri="{FF2B5EF4-FFF2-40B4-BE49-F238E27FC236}">
                <a16:creationId xmlns:a16="http://schemas.microsoft.com/office/drawing/2014/main" id="{19816439-5E34-C520-486F-111ED5C33560}"/>
              </a:ext>
            </a:extLst>
          </p:cNvPr>
          <p:cNvSpPr txBox="1"/>
          <p:nvPr/>
        </p:nvSpPr>
        <p:spPr>
          <a:xfrm>
            <a:off x="1123949" y="5078974"/>
            <a:ext cx="9944100" cy="1754326"/>
          </a:xfrm>
          <a:prstGeom prst="rect">
            <a:avLst/>
          </a:prstGeom>
          <a:noFill/>
        </p:spPr>
        <p:txBody>
          <a:bodyPr wrap="square" rtlCol="0">
            <a:spAutoFit/>
          </a:bodyPr>
          <a:lstStyle/>
          <a:p>
            <a:pPr algn="just"/>
            <a:r>
              <a:rPr lang="en-US" dirty="0"/>
              <a:t>The most effective way to compare overall statistics from various countries, states, or regions is through choropleth maps. It will be challenging to represent the 56 US States in any other idiom. The total number of cancelled flights in each state is shown on the map clearly. Since this is an interactive map, each state can also be displayed separately.</a:t>
            </a:r>
          </a:p>
          <a:p>
            <a:pPr algn="just"/>
            <a:r>
              <a:rPr lang="en-US" b="1" dirty="0"/>
              <a:t>Inference: </a:t>
            </a:r>
            <a:r>
              <a:rPr lang="en-US" dirty="0"/>
              <a:t>Texas has the highest number in cancellation of flights which is 661 followed by Illinois (537) and California (411).</a:t>
            </a:r>
            <a:endParaRPr lang="en-IN" dirty="0"/>
          </a:p>
        </p:txBody>
      </p:sp>
      <p:sp>
        <p:nvSpPr>
          <p:cNvPr id="6" name="TextBox 5">
            <a:extLst>
              <a:ext uri="{FF2B5EF4-FFF2-40B4-BE49-F238E27FC236}">
                <a16:creationId xmlns:a16="http://schemas.microsoft.com/office/drawing/2014/main" id="{F068CD18-A6DB-973B-E9F5-4D1E89973D03}"/>
              </a:ext>
            </a:extLst>
          </p:cNvPr>
          <p:cNvSpPr txBox="1"/>
          <p:nvPr/>
        </p:nvSpPr>
        <p:spPr>
          <a:xfrm>
            <a:off x="3825260" y="142875"/>
            <a:ext cx="4541479" cy="400110"/>
          </a:xfrm>
          <a:prstGeom prst="rect">
            <a:avLst/>
          </a:prstGeom>
          <a:noFill/>
        </p:spPr>
        <p:txBody>
          <a:bodyPr wrap="square" rtlCol="0">
            <a:spAutoFit/>
          </a:bodyPr>
          <a:lstStyle/>
          <a:p>
            <a:r>
              <a:rPr lang="en-IN" sz="2000" dirty="0"/>
              <a:t>Which State has the most cancellations ?</a:t>
            </a:r>
          </a:p>
        </p:txBody>
      </p:sp>
    </p:spTree>
    <p:extLst>
      <p:ext uri="{BB962C8B-B14F-4D97-AF65-F5344CB8AC3E}">
        <p14:creationId xmlns:p14="http://schemas.microsoft.com/office/powerpoint/2010/main" val="178012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D1811-D060-4C94-B8AE-3411ACC46F3B}"/>
              </a:ext>
            </a:extLst>
          </p:cNvPr>
          <p:cNvSpPr>
            <a:spLocks noGrp="1"/>
          </p:cNvSpPr>
          <p:nvPr>
            <p:ph type="sldNum" sz="quarter" idx="12"/>
          </p:nvPr>
        </p:nvSpPr>
        <p:spPr/>
        <p:txBody>
          <a:bodyPr/>
          <a:lstStyle/>
          <a:p>
            <a:r>
              <a:rPr lang="en-IN" dirty="0"/>
              <a:t>5</a:t>
            </a:r>
          </a:p>
        </p:txBody>
      </p:sp>
      <p:pic>
        <p:nvPicPr>
          <p:cNvPr id="4" name="Picture 3">
            <a:extLst>
              <a:ext uri="{FF2B5EF4-FFF2-40B4-BE49-F238E27FC236}">
                <a16:creationId xmlns:a16="http://schemas.microsoft.com/office/drawing/2014/main" id="{F2BA3BE6-4C94-5262-E052-16F1E2C1D19E}"/>
              </a:ext>
            </a:extLst>
          </p:cNvPr>
          <p:cNvPicPr>
            <a:picLocks noChangeAspect="1"/>
          </p:cNvPicPr>
          <p:nvPr/>
        </p:nvPicPr>
        <p:blipFill rotWithShape="1">
          <a:blip r:embed="rId2">
            <a:extLst>
              <a:ext uri="{28A0092B-C50C-407E-A947-70E740481C1C}">
                <a14:useLocalDpi xmlns:a14="http://schemas.microsoft.com/office/drawing/2010/main" val="0"/>
              </a:ext>
            </a:extLst>
          </a:blip>
          <a:srcRect t="8194" b="569"/>
          <a:stretch/>
        </p:blipFill>
        <p:spPr>
          <a:xfrm>
            <a:off x="0" y="384337"/>
            <a:ext cx="12192000" cy="4597237"/>
          </a:xfrm>
          <a:prstGeom prst="rect">
            <a:avLst/>
          </a:prstGeom>
        </p:spPr>
      </p:pic>
      <p:sp>
        <p:nvSpPr>
          <p:cNvPr id="5" name="TextBox 4">
            <a:extLst>
              <a:ext uri="{FF2B5EF4-FFF2-40B4-BE49-F238E27FC236}">
                <a16:creationId xmlns:a16="http://schemas.microsoft.com/office/drawing/2014/main" id="{27FE7E59-AAB3-5C1E-2D46-BE800E5E2D13}"/>
              </a:ext>
            </a:extLst>
          </p:cNvPr>
          <p:cNvSpPr txBox="1"/>
          <p:nvPr/>
        </p:nvSpPr>
        <p:spPr>
          <a:xfrm>
            <a:off x="820340" y="4934396"/>
            <a:ext cx="10551319" cy="1923604"/>
          </a:xfrm>
          <a:prstGeom prst="rect">
            <a:avLst/>
          </a:prstGeom>
          <a:noFill/>
        </p:spPr>
        <p:txBody>
          <a:bodyPr wrap="square" rtlCol="0">
            <a:spAutoFit/>
          </a:bodyPr>
          <a:lstStyle/>
          <a:p>
            <a:pPr algn="just"/>
            <a:r>
              <a:rPr lang="en-US" sz="1700" dirty="0"/>
              <a:t>Combination charts are used to display various mark types in a single visualization. The total number of flights that were travelled in each month is depicted in a bar graph. To show how two or more variables change over the course of a year, we used numerous line graphs. The cancellation reasons are shown in the categories. The three main causes of cancellations are weather, national air systems, and airlines/carriers.</a:t>
            </a:r>
          </a:p>
          <a:p>
            <a:pPr algn="just"/>
            <a:r>
              <a:rPr lang="en-US" sz="1700" b="1" dirty="0"/>
              <a:t>Inference:  </a:t>
            </a:r>
            <a:r>
              <a:rPr lang="en-US" sz="1700" dirty="0"/>
              <a:t>We note that February has the most flights, while September has the </a:t>
            </a:r>
            <a:r>
              <a:rPr lang="en-US" sz="1700" dirty="0" err="1"/>
              <a:t>fewest.The</a:t>
            </a:r>
            <a:r>
              <a:rPr lang="en-US" sz="1700" dirty="0"/>
              <a:t> month of February saw the most cancellations (782) due to weather and the national air system. The biggest number of cancellations attributed to airlines or carriers occurred in June (184).</a:t>
            </a:r>
            <a:endParaRPr lang="en-IN" sz="1700" dirty="0"/>
          </a:p>
        </p:txBody>
      </p:sp>
      <p:sp>
        <p:nvSpPr>
          <p:cNvPr id="8" name="TextBox 7">
            <a:extLst>
              <a:ext uri="{FF2B5EF4-FFF2-40B4-BE49-F238E27FC236}">
                <a16:creationId xmlns:a16="http://schemas.microsoft.com/office/drawing/2014/main" id="{A036A54A-3ABA-EC6D-CA28-E4ED82F44B1F}"/>
              </a:ext>
            </a:extLst>
          </p:cNvPr>
          <p:cNvSpPr txBox="1"/>
          <p:nvPr/>
        </p:nvSpPr>
        <p:spPr>
          <a:xfrm>
            <a:off x="3642533" y="60428"/>
            <a:ext cx="5386090" cy="400110"/>
          </a:xfrm>
          <a:prstGeom prst="rect">
            <a:avLst/>
          </a:prstGeom>
          <a:noFill/>
        </p:spPr>
        <p:txBody>
          <a:bodyPr wrap="none" rtlCol="0">
            <a:spAutoFit/>
          </a:bodyPr>
          <a:lstStyle/>
          <a:p>
            <a:r>
              <a:rPr lang="en-IN" sz="2000" dirty="0"/>
              <a:t>What are the causes of the cancellations in 2015 ?</a:t>
            </a:r>
          </a:p>
        </p:txBody>
      </p:sp>
    </p:spTree>
    <p:extLst>
      <p:ext uri="{BB962C8B-B14F-4D97-AF65-F5344CB8AC3E}">
        <p14:creationId xmlns:p14="http://schemas.microsoft.com/office/powerpoint/2010/main" val="338641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D1811-D060-4C94-B8AE-3411ACC46F3B}"/>
              </a:ext>
            </a:extLst>
          </p:cNvPr>
          <p:cNvSpPr>
            <a:spLocks noGrp="1"/>
          </p:cNvSpPr>
          <p:nvPr>
            <p:ph type="sldNum" sz="quarter" idx="12"/>
          </p:nvPr>
        </p:nvSpPr>
        <p:spPr/>
        <p:txBody>
          <a:bodyPr/>
          <a:lstStyle/>
          <a:p>
            <a:fld id="{1E8FBF11-BCC9-46C7-8EB4-1D00E660AA09}" type="slidenum">
              <a:rPr lang="en-IN" smtClean="0"/>
              <a:t>6</a:t>
            </a:fld>
            <a:endParaRPr lang="en-IN"/>
          </a:p>
        </p:txBody>
      </p:sp>
      <p:pic>
        <p:nvPicPr>
          <p:cNvPr id="6" name="Picture 5">
            <a:extLst>
              <a:ext uri="{FF2B5EF4-FFF2-40B4-BE49-F238E27FC236}">
                <a16:creationId xmlns:a16="http://schemas.microsoft.com/office/drawing/2014/main" id="{B14B43FC-CCCD-6EB4-D427-B1F9F6C4BAB0}"/>
              </a:ext>
            </a:extLst>
          </p:cNvPr>
          <p:cNvPicPr>
            <a:picLocks noChangeAspect="1"/>
          </p:cNvPicPr>
          <p:nvPr/>
        </p:nvPicPr>
        <p:blipFill rotWithShape="1">
          <a:blip r:embed="rId2">
            <a:extLst>
              <a:ext uri="{28A0092B-C50C-407E-A947-70E740481C1C}">
                <a14:useLocalDpi xmlns:a14="http://schemas.microsoft.com/office/drawing/2010/main" val="0"/>
              </a:ext>
            </a:extLst>
          </a:blip>
          <a:srcRect t="9211"/>
          <a:stretch/>
        </p:blipFill>
        <p:spPr>
          <a:xfrm>
            <a:off x="1237427" y="454025"/>
            <a:ext cx="9717145" cy="4657561"/>
          </a:xfrm>
          <a:prstGeom prst="rect">
            <a:avLst/>
          </a:prstGeom>
        </p:spPr>
      </p:pic>
      <p:sp>
        <p:nvSpPr>
          <p:cNvPr id="7" name="TextBox 6">
            <a:extLst>
              <a:ext uri="{FF2B5EF4-FFF2-40B4-BE49-F238E27FC236}">
                <a16:creationId xmlns:a16="http://schemas.microsoft.com/office/drawing/2014/main" id="{5909C6CB-A235-C9F1-4FAC-A7F0398594AC}"/>
              </a:ext>
            </a:extLst>
          </p:cNvPr>
          <p:cNvSpPr txBox="1"/>
          <p:nvPr/>
        </p:nvSpPr>
        <p:spPr>
          <a:xfrm>
            <a:off x="1346553" y="5351299"/>
            <a:ext cx="9498892" cy="1209676"/>
          </a:xfrm>
          <a:prstGeom prst="rect">
            <a:avLst/>
          </a:prstGeom>
          <a:noFill/>
        </p:spPr>
        <p:txBody>
          <a:bodyPr wrap="square" rtlCol="0">
            <a:spAutoFit/>
          </a:bodyPr>
          <a:lstStyle/>
          <a:p>
            <a:pPr algn="just"/>
            <a:r>
              <a:rPr lang="en-US" dirty="0"/>
              <a:t>In bar graphs, the length of the bars that indicate different numerical values are compared. The top ten routes and the overall number of flights between them are shown in the graph. </a:t>
            </a:r>
          </a:p>
          <a:p>
            <a:pPr algn="just"/>
            <a:r>
              <a:rPr lang="en-US" b="1" dirty="0"/>
              <a:t>Inference</a:t>
            </a:r>
            <a:r>
              <a:rPr lang="en-US" dirty="0"/>
              <a:t>:  We see that the route from SFO to LAX has the most flights (776), and the route from DFW to ORD comes in last with 432 flights annually.</a:t>
            </a:r>
            <a:endParaRPr lang="en-IN" dirty="0"/>
          </a:p>
        </p:txBody>
      </p:sp>
      <p:sp>
        <p:nvSpPr>
          <p:cNvPr id="8" name="TextBox 7">
            <a:extLst>
              <a:ext uri="{FF2B5EF4-FFF2-40B4-BE49-F238E27FC236}">
                <a16:creationId xmlns:a16="http://schemas.microsoft.com/office/drawing/2014/main" id="{520C2188-25F8-238F-A975-A3A42A234424}"/>
              </a:ext>
            </a:extLst>
          </p:cNvPr>
          <p:cNvSpPr txBox="1"/>
          <p:nvPr/>
        </p:nvSpPr>
        <p:spPr>
          <a:xfrm>
            <a:off x="4248150" y="44450"/>
            <a:ext cx="4381500" cy="400110"/>
          </a:xfrm>
          <a:prstGeom prst="rect">
            <a:avLst/>
          </a:prstGeom>
          <a:noFill/>
        </p:spPr>
        <p:txBody>
          <a:bodyPr wrap="square" rtlCol="0">
            <a:spAutoFit/>
          </a:bodyPr>
          <a:lstStyle/>
          <a:p>
            <a:r>
              <a:rPr lang="en-IN" sz="2000" dirty="0"/>
              <a:t>What route has the most flights ?</a:t>
            </a:r>
          </a:p>
        </p:txBody>
      </p:sp>
    </p:spTree>
    <p:extLst>
      <p:ext uri="{BB962C8B-B14F-4D97-AF65-F5344CB8AC3E}">
        <p14:creationId xmlns:p14="http://schemas.microsoft.com/office/powerpoint/2010/main" val="121030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8F9A1D-632E-233B-1CC0-52AC40272436}"/>
              </a:ext>
            </a:extLst>
          </p:cNvPr>
          <p:cNvSpPr>
            <a:spLocks noGrp="1"/>
          </p:cNvSpPr>
          <p:nvPr>
            <p:ph type="sldNum" sz="quarter" idx="12"/>
          </p:nvPr>
        </p:nvSpPr>
        <p:spPr/>
        <p:txBody>
          <a:bodyPr/>
          <a:lstStyle/>
          <a:p>
            <a:fld id="{1E8FBF11-BCC9-46C7-8EB4-1D00E660AA09}" type="slidenum">
              <a:rPr lang="en-IN" smtClean="0"/>
              <a:t>7</a:t>
            </a:fld>
            <a:endParaRPr lang="en-IN"/>
          </a:p>
        </p:txBody>
      </p:sp>
      <p:pic>
        <p:nvPicPr>
          <p:cNvPr id="4" name="Picture 3">
            <a:extLst>
              <a:ext uri="{FF2B5EF4-FFF2-40B4-BE49-F238E27FC236}">
                <a16:creationId xmlns:a16="http://schemas.microsoft.com/office/drawing/2014/main" id="{694FC428-D572-05FD-A7D9-54D3CC681A71}"/>
              </a:ext>
            </a:extLst>
          </p:cNvPr>
          <p:cNvPicPr>
            <a:picLocks noChangeAspect="1"/>
          </p:cNvPicPr>
          <p:nvPr/>
        </p:nvPicPr>
        <p:blipFill rotWithShape="1">
          <a:blip r:embed="rId2">
            <a:extLst>
              <a:ext uri="{28A0092B-C50C-407E-A947-70E740481C1C}">
                <a14:useLocalDpi xmlns:a14="http://schemas.microsoft.com/office/drawing/2010/main" val="0"/>
              </a:ext>
            </a:extLst>
          </a:blip>
          <a:srcRect t="7514" b="17485"/>
          <a:stretch/>
        </p:blipFill>
        <p:spPr>
          <a:xfrm>
            <a:off x="0" y="361950"/>
            <a:ext cx="12192000" cy="4943475"/>
          </a:xfrm>
          <a:prstGeom prst="rect">
            <a:avLst/>
          </a:prstGeom>
        </p:spPr>
      </p:pic>
      <p:sp>
        <p:nvSpPr>
          <p:cNvPr id="5" name="TextBox 4">
            <a:extLst>
              <a:ext uri="{FF2B5EF4-FFF2-40B4-BE49-F238E27FC236}">
                <a16:creationId xmlns:a16="http://schemas.microsoft.com/office/drawing/2014/main" id="{4D26BC4F-F1A2-AF56-4CE7-AE2C16D0EF3D}"/>
              </a:ext>
            </a:extLst>
          </p:cNvPr>
          <p:cNvSpPr txBox="1"/>
          <p:nvPr/>
        </p:nvSpPr>
        <p:spPr>
          <a:xfrm>
            <a:off x="1370409" y="5494472"/>
            <a:ext cx="9451181" cy="923330"/>
          </a:xfrm>
          <a:prstGeom prst="rect">
            <a:avLst/>
          </a:prstGeom>
          <a:noFill/>
        </p:spPr>
        <p:txBody>
          <a:bodyPr wrap="square" rtlCol="0">
            <a:spAutoFit/>
          </a:bodyPr>
          <a:lstStyle/>
          <a:p>
            <a:pPr algn="just"/>
            <a:r>
              <a:rPr lang="en-US" dirty="0"/>
              <a:t>We can better see the distinct categories that make up the entire circle using a pie chart.  The airlines with the most flights on the top 10 routes are represented in this pie chart. </a:t>
            </a:r>
          </a:p>
          <a:p>
            <a:pPr algn="just"/>
            <a:r>
              <a:rPr lang="en-US" b="1" dirty="0"/>
              <a:t>Inference: </a:t>
            </a:r>
            <a:r>
              <a:rPr lang="en-US" dirty="0"/>
              <a:t>American Airlines has the most flights (1,648), while Spirit Air lines has the least (159).</a:t>
            </a:r>
            <a:endParaRPr lang="en-IN" dirty="0"/>
          </a:p>
        </p:txBody>
      </p:sp>
      <p:sp>
        <p:nvSpPr>
          <p:cNvPr id="6" name="TextBox 5">
            <a:extLst>
              <a:ext uri="{FF2B5EF4-FFF2-40B4-BE49-F238E27FC236}">
                <a16:creationId xmlns:a16="http://schemas.microsoft.com/office/drawing/2014/main" id="{4176B38F-7346-7466-B77E-40E468404F06}"/>
              </a:ext>
            </a:extLst>
          </p:cNvPr>
          <p:cNvSpPr txBox="1"/>
          <p:nvPr/>
        </p:nvSpPr>
        <p:spPr>
          <a:xfrm>
            <a:off x="2871786" y="40088"/>
            <a:ext cx="6448425" cy="400110"/>
          </a:xfrm>
          <a:prstGeom prst="rect">
            <a:avLst/>
          </a:prstGeom>
          <a:noFill/>
        </p:spPr>
        <p:txBody>
          <a:bodyPr wrap="square" rtlCol="0">
            <a:spAutoFit/>
          </a:bodyPr>
          <a:lstStyle/>
          <a:p>
            <a:r>
              <a:rPr lang="en-IN" sz="2000" dirty="0"/>
              <a:t>What airlines has the most flights in these busiest routes ?</a:t>
            </a:r>
          </a:p>
        </p:txBody>
      </p:sp>
    </p:spTree>
    <p:extLst>
      <p:ext uri="{BB962C8B-B14F-4D97-AF65-F5344CB8AC3E}">
        <p14:creationId xmlns:p14="http://schemas.microsoft.com/office/powerpoint/2010/main" val="57347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D1811-D060-4C94-B8AE-3411ACC46F3B}"/>
              </a:ext>
            </a:extLst>
          </p:cNvPr>
          <p:cNvSpPr>
            <a:spLocks noGrp="1"/>
          </p:cNvSpPr>
          <p:nvPr>
            <p:ph type="sldNum" sz="quarter" idx="12"/>
          </p:nvPr>
        </p:nvSpPr>
        <p:spPr/>
        <p:txBody>
          <a:bodyPr/>
          <a:lstStyle/>
          <a:p>
            <a:fld id="{1E8FBF11-BCC9-46C7-8EB4-1D00E660AA09}" type="slidenum">
              <a:rPr lang="en-IN" smtClean="0"/>
              <a:t>8</a:t>
            </a:fld>
            <a:endParaRPr lang="en-IN"/>
          </a:p>
        </p:txBody>
      </p:sp>
      <p:pic>
        <p:nvPicPr>
          <p:cNvPr id="4" name="Picture 3">
            <a:extLst>
              <a:ext uri="{FF2B5EF4-FFF2-40B4-BE49-F238E27FC236}">
                <a16:creationId xmlns:a16="http://schemas.microsoft.com/office/drawing/2014/main" id="{C85F6326-EB16-8F9F-CB3E-E3F6BA17DBF4}"/>
              </a:ext>
            </a:extLst>
          </p:cNvPr>
          <p:cNvPicPr>
            <a:picLocks noChangeAspect="1"/>
          </p:cNvPicPr>
          <p:nvPr/>
        </p:nvPicPr>
        <p:blipFill rotWithShape="1">
          <a:blip r:embed="rId2">
            <a:extLst>
              <a:ext uri="{28A0092B-C50C-407E-A947-70E740481C1C}">
                <a14:useLocalDpi xmlns:a14="http://schemas.microsoft.com/office/drawing/2010/main" val="0"/>
              </a:ext>
            </a:extLst>
          </a:blip>
          <a:srcRect l="1323" t="7399" r="1112" b="5612"/>
          <a:stretch/>
        </p:blipFill>
        <p:spPr>
          <a:xfrm>
            <a:off x="654968" y="317588"/>
            <a:ext cx="10882064" cy="5176105"/>
          </a:xfrm>
          <a:prstGeom prst="rect">
            <a:avLst/>
          </a:prstGeom>
        </p:spPr>
      </p:pic>
      <p:sp>
        <p:nvSpPr>
          <p:cNvPr id="5" name="TextBox 4">
            <a:extLst>
              <a:ext uri="{FF2B5EF4-FFF2-40B4-BE49-F238E27FC236}">
                <a16:creationId xmlns:a16="http://schemas.microsoft.com/office/drawing/2014/main" id="{3E2EF6BB-413C-FD0C-5501-78D6616F9966}"/>
              </a:ext>
            </a:extLst>
          </p:cNvPr>
          <p:cNvSpPr txBox="1"/>
          <p:nvPr/>
        </p:nvSpPr>
        <p:spPr>
          <a:xfrm>
            <a:off x="581190" y="5408043"/>
            <a:ext cx="11029620" cy="1477328"/>
          </a:xfrm>
          <a:prstGeom prst="rect">
            <a:avLst/>
          </a:prstGeom>
          <a:noFill/>
        </p:spPr>
        <p:txBody>
          <a:bodyPr wrap="square" rtlCol="0">
            <a:spAutoFit/>
          </a:bodyPr>
          <a:lstStyle/>
          <a:p>
            <a:pPr algn="just"/>
            <a:r>
              <a:rPr lang="en-US" dirty="0"/>
              <a:t>To depict the routes between origins and destinations, spider maps are employed. To display the pathways between Origin Airports and their many Destinations, we have utilized spider maps. Along with this map, there is a stacked bar chart that shows the number of flights cancelled each month along with their cause. Changing the airport will display the routes for that airport and a stacked bar chart for each month, along with the reasons for cancellation, in an interactive graphic.</a:t>
            </a:r>
            <a:endParaRPr lang="en-IN" dirty="0"/>
          </a:p>
        </p:txBody>
      </p:sp>
      <p:sp>
        <p:nvSpPr>
          <p:cNvPr id="6" name="TextBox 5">
            <a:extLst>
              <a:ext uri="{FF2B5EF4-FFF2-40B4-BE49-F238E27FC236}">
                <a16:creationId xmlns:a16="http://schemas.microsoft.com/office/drawing/2014/main" id="{9BBF6A5D-44B8-8D05-0987-8659F9D25A77}"/>
              </a:ext>
            </a:extLst>
          </p:cNvPr>
          <p:cNvSpPr txBox="1"/>
          <p:nvPr/>
        </p:nvSpPr>
        <p:spPr>
          <a:xfrm>
            <a:off x="1897937" y="0"/>
            <a:ext cx="8396125" cy="400110"/>
          </a:xfrm>
          <a:prstGeom prst="rect">
            <a:avLst/>
          </a:prstGeom>
          <a:noFill/>
        </p:spPr>
        <p:txBody>
          <a:bodyPr wrap="square" rtlCol="0">
            <a:spAutoFit/>
          </a:bodyPr>
          <a:lstStyle/>
          <a:p>
            <a:pPr algn="just"/>
            <a:r>
              <a:rPr lang="en-IN" sz="2000" dirty="0"/>
              <a:t>What and how many cancellations does a particular airport receives in 2015 ?</a:t>
            </a:r>
          </a:p>
        </p:txBody>
      </p:sp>
    </p:spTree>
    <p:extLst>
      <p:ext uri="{BB962C8B-B14F-4D97-AF65-F5344CB8AC3E}">
        <p14:creationId xmlns:p14="http://schemas.microsoft.com/office/powerpoint/2010/main" val="206134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D1811-D060-4C94-B8AE-3411ACC46F3B}"/>
              </a:ext>
            </a:extLst>
          </p:cNvPr>
          <p:cNvSpPr>
            <a:spLocks noGrp="1"/>
          </p:cNvSpPr>
          <p:nvPr>
            <p:ph type="sldNum" sz="quarter" idx="12"/>
          </p:nvPr>
        </p:nvSpPr>
        <p:spPr/>
        <p:txBody>
          <a:bodyPr/>
          <a:lstStyle/>
          <a:p>
            <a:fld id="{1E8FBF11-BCC9-46C7-8EB4-1D00E660AA09}" type="slidenum">
              <a:rPr lang="en-IN" smtClean="0"/>
              <a:t>9</a:t>
            </a:fld>
            <a:endParaRPr lang="en-IN"/>
          </a:p>
        </p:txBody>
      </p:sp>
      <p:sp>
        <p:nvSpPr>
          <p:cNvPr id="7" name="TextBox 6">
            <a:extLst>
              <a:ext uri="{FF2B5EF4-FFF2-40B4-BE49-F238E27FC236}">
                <a16:creationId xmlns:a16="http://schemas.microsoft.com/office/drawing/2014/main" id="{9804ACA2-7614-D970-9A54-3F96B22BCD88}"/>
              </a:ext>
            </a:extLst>
          </p:cNvPr>
          <p:cNvSpPr txBox="1"/>
          <p:nvPr/>
        </p:nvSpPr>
        <p:spPr>
          <a:xfrm>
            <a:off x="807162" y="5271909"/>
            <a:ext cx="10577675" cy="1200329"/>
          </a:xfrm>
          <a:prstGeom prst="rect">
            <a:avLst/>
          </a:prstGeom>
          <a:noFill/>
        </p:spPr>
        <p:txBody>
          <a:bodyPr wrap="square" rtlCol="0">
            <a:spAutoFit/>
          </a:bodyPr>
          <a:lstStyle/>
          <a:p>
            <a:pPr algn="just"/>
            <a:r>
              <a:rPr lang="en-US" dirty="0"/>
              <a:t>Each data point in a view is connected by a line chart. They aid in the representation of data over time as well. The average delay caused by weather is shown on this line graph for each month.</a:t>
            </a:r>
          </a:p>
          <a:p>
            <a:pPr algn="just"/>
            <a:r>
              <a:rPr lang="en-US" b="1" dirty="0"/>
              <a:t>Inference: </a:t>
            </a:r>
            <a:r>
              <a:rPr lang="en-US" dirty="0"/>
              <a:t>We note that there was no delay in April and that the biggest delay (1,120) occurred in the month of November.</a:t>
            </a:r>
          </a:p>
        </p:txBody>
      </p:sp>
      <p:sp>
        <p:nvSpPr>
          <p:cNvPr id="8" name="TextBox 7">
            <a:extLst>
              <a:ext uri="{FF2B5EF4-FFF2-40B4-BE49-F238E27FC236}">
                <a16:creationId xmlns:a16="http://schemas.microsoft.com/office/drawing/2014/main" id="{10D49419-18D3-D71E-E9B6-8AA90C6EAD52}"/>
              </a:ext>
            </a:extLst>
          </p:cNvPr>
          <p:cNvSpPr txBox="1"/>
          <p:nvPr/>
        </p:nvSpPr>
        <p:spPr>
          <a:xfrm>
            <a:off x="3617198" y="42951"/>
            <a:ext cx="5660151" cy="400110"/>
          </a:xfrm>
          <a:prstGeom prst="rect">
            <a:avLst/>
          </a:prstGeom>
          <a:noFill/>
        </p:spPr>
        <p:txBody>
          <a:bodyPr wrap="square" rtlCol="0">
            <a:spAutoFit/>
          </a:bodyPr>
          <a:lstStyle/>
          <a:p>
            <a:r>
              <a:rPr lang="en-IN" sz="2000" dirty="0"/>
              <a:t>Which month has highest delay due to weather ?</a:t>
            </a:r>
          </a:p>
        </p:txBody>
      </p:sp>
      <p:pic>
        <p:nvPicPr>
          <p:cNvPr id="9" name="Picture 8">
            <a:extLst>
              <a:ext uri="{FF2B5EF4-FFF2-40B4-BE49-F238E27FC236}">
                <a16:creationId xmlns:a16="http://schemas.microsoft.com/office/drawing/2014/main" id="{F314C9E0-AF6B-9DBA-3600-3E45A7C87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3061"/>
            <a:ext cx="12192000" cy="4677872"/>
          </a:xfrm>
          <a:prstGeom prst="rect">
            <a:avLst/>
          </a:prstGeom>
        </p:spPr>
      </p:pic>
    </p:spTree>
    <p:extLst>
      <p:ext uri="{BB962C8B-B14F-4D97-AF65-F5344CB8AC3E}">
        <p14:creationId xmlns:p14="http://schemas.microsoft.com/office/powerpoint/2010/main" val="308401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276</TotalTime>
  <Words>946</Words>
  <Application>Microsoft Office PowerPoint</Application>
  <PresentationFormat>Widescreen</PresentationFormat>
  <Paragraphs>66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Gill Sans MT</vt:lpstr>
      <vt:lpstr>Wingdings 2</vt:lpstr>
      <vt:lpstr>Dividend</vt:lpstr>
      <vt:lpstr>Flight Delay Analysis</vt:lpstr>
      <vt:lpstr>Aim of the Project:</vt:lpstr>
      <vt:lpstr>Dataset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Analysis</dc:title>
  <dc:creator>jainam shah</dc:creator>
  <cp:lastModifiedBy>Dhvani Golani</cp:lastModifiedBy>
  <cp:revision>16</cp:revision>
  <dcterms:created xsi:type="dcterms:W3CDTF">2022-11-15T08:32:44Z</dcterms:created>
  <dcterms:modified xsi:type="dcterms:W3CDTF">2022-11-15T15:28:43Z</dcterms:modified>
</cp:coreProperties>
</file>